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320" r:id="rId2"/>
    <p:sldId id="411" r:id="rId3"/>
    <p:sldId id="412" r:id="rId4"/>
    <p:sldId id="413" r:id="rId5"/>
    <p:sldId id="414" r:id="rId6"/>
    <p:sldId id="415"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323" autoAdjust="0"/>
    <p:restoredTop sz="94070" autoAdjust="0"/>
  </p:normalViewPr>
  <p:slideViewPr>
    <p:cSldViewPr>
      <p:cViewPr varScale="1">
        <p:scale>
          <a:sx n="80" d="100"/>
          <a:sy n="80" d="100"/>
        </p:scale>
        <p:origin x="893" y="48"/>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26.06.2018</a:t>
            </a:fld>
            <a:endParaRPr lang="ro-RO"/>
          </a:p>
        </p:txBody>
      </p:sp>
      <p:sp>
        <p:nvSpPr>
          <p:cNvPr id="4" name="Footer Placeholder 3"/>
          <p:cNvSpPr>
            <a:spLocks noGrp="1"/>
          </p:cNvSpPr>
          <p:nvPr>
            <p:ph type="ftr" sz="quarter" idx="2"/>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26.06.2018</a:t>
            </a:fld>
            <a:endParaRPr lang="ro-RO"/>
          </a:p>
        </p:txBody>
      </p:sp>
      <p:sp>
        <p:nvSpPr>
          <p:cNvPr id="4" name="Slide Image Placeholder 3"/>
          <p:cNvSpPr>
            <a:spLocks noGrp="1" noRot="1" noChangeAspect="1"/>
          </p:cNvSpPr>
          <p:nvPr>
            <p:ph type="sldImg" idx="2"/>
          </p:nvPr>
        </p:nvSpPr>
        <p:spPr>
          <a:xfrm>
            <a:off x="1141413" y="685800"/>
            <a:ext cx="4575175" cy="34305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85159" y="4344467"/>
            <a:ext cx="5487684" cy="4113254"/>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smtClean="0"/>
          </a:p>
        </p:txBody>
      </p:sp>
    </p:spTree>
    <p:extLst>
      <p:ext uri="{BB962C8B-B14F-4D97-AF65-F5344CB8AC3E}">
        <p14:creationId xmlns:p14="http://schemas.microsoft.com/office/powerpoint/2010/main" val="305788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067576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140337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1244671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502093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647803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6/26/2018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6/26/2018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6/26/2018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6/26/2018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hyperlink" Target="http://www.interregrobg.e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803361" y="230877"/>
            <a:ext cx="1588040" cy="1178624"/>
          </a:xfrm>
          <a:prstGeom prst="rect">
            <a:avLst/>
          </a:prstGeom>
          <a:noFill/>
          <a:ln w="9525">
            <a:noFill/>
            <a:miter lim="800000"/>
            <a:headEnd/>
            <a:tailEnd/>
          </a:ln>
        </p:spPr>
      </p:pic>
      <p:sp>
        <p:nvSpPr>
          <p:cNvPr id="9" name="Rectangle 8"/>
          <p:cNvSpPr/>
          <p:nvPr/>
        </p:nvSpPr>
        <p:spPr>
          <a:xfrm>
            <a:off x="457200" y="1666860"/>
            <a:ext cx="8229600" cy="5281446"/>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Technical meeting</a:t>
            </a:r>
          </a:p>
          <a:p>
            <a:pPr algn="ctr"/>
            <a:endParaRPr lang="en-US" sz="3600" b="1" dirty="0">
              <a:solidFill>
                <a:srgbClr val="002060"/>
              </a:solidFill>
              <a:effectLst>
                <a:outerShdw blurRad="38100" dist="38100" dir="2700000" algn="tl">
                  <a:srgbClr val="000000">
                    <a:alpha val="43137"/>
                  </a:srgbClr>
                </a:outerShdw>
              </a:effectLst>
              <a:latin typeface="Trebuchet MS" pitchFamily="34" charset="0"/>
            </a:endParaRPr>
          </a:p>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Contract modifications</a:t>
            </a:r>
          </a:p>
          <a:p>
            <a:pPr algn="ctr"/>
            <a:endParaRPr lang="en-US" sz="3600" b="1" dirty="0">
              <a:solidFill>
                <a:srgbClr val="002060"/>
              </a:solidFill>
              <a:effectLst>
                <a:outerShdw blurRad="38100" dist="38100" dir="2700000" algn="tl">
                  <a:srgbClr val="000000">
                    <a:alpha val="43137"/>
                  </a:srgbClr>
                </a:outerShdw>
              </a:effectLst>
              <a:latin typeface="Trebuchet MS" pitchFamily="34" charset="0"/>
            </a:endParaRPr>
          </a:p>
          <a:p>
            <a:pPr algn="ctr"/>
            <a:r>
              <a:rPr lang="en-US" sz="2800" b="1" dirty="0" smtClean="0">
                <a:solidFill>
                  <a:srgbClr val="002060"/>
                </a:solidFill>
                <a:effectLst>
                  <a:outerShdw blurRad="38100" dist="38100" dir="2700000" algn="tl">
                    <a:srgbClr val="000000">
                      <a:alpha val="43137"/>
                    </a:srgbClr>
                  </a:outerShdw>
                </a:effectLst>
                <a:latin typeface="Trebuchet MS" pitchFamily="34" charset="0"/>
              </a:rPr>
              <a:t>Alexandria, 27</a:t>
            </a:r>
            <a:r>
              <a:rPr lang="en-US" sz="2800" b="1" baseline="30000" dirty="0" smtClean="0">
                <a:solidFill>
                  <a:srgbClr val="002060"/>
                </a:solidFill>
                <a:effectLst>
                  <a:outerShdw blurRad="38100" dist="38100" dir="2700000" algn="tl">
                    <a:srgbClr val="000000">
                      <a:alpha val="43137"/>
                    </a:srgbClr>
                  </a:outerShdw>
                </a:effectLst>
                <a:latin typeface="Trebuchet MS" pitchFamily="34" charset="0"/>
              </a:rPr>
              <a:t>th</a:t>
            </a:r>
            <a:r>
              <a:rPr lang="en-US" sz="2800" b="1" dirty="0" smtClean="0">
                <a:solidFill>
                  <a:srgbClr val="002060"/>
                </a:solidFill>
                <a:effectLst>
                  <a:outerShdw blurRad="38100" dist="38100" dir="2700000" algn="tl">
                    <a:srgbClr val="000000">
                      <a:alpha val="43137"/>
                    </a:srgbClr>
                  </a:outerShdw>
                </a:effectLst>
                <a:latin typeface="Trebuchet MS" pitchFamily="34" charset="0"/>
              </a:rPr>
              <a:t> of June </a:t>
            </a:r>
            <a:r>
              <a:rPr lang="en-US" sz="2800" b="1" dirty="0" smtClean="0">
                <a:solidFill>
                  <a:srgbClr val="002060"/>
                </a:solidFill>
                <a:effectLst>
                  <a:outerShdw blurRad="38100" dist="38100" dir="2700000" algn="tl">
                    <a:srgbClr val="000000">
                      <a:alpha val="43137"/>
                    </a:srgbClr>
                  </a:outerShdw>
                </a:effectLst>
                <a:latin typeface="Trebuchet MS" pitchFamily="34" charset="0"/>
              </a:rPr>
              <a:t>2018</a:t>
            </a:r>
            <a:endParaRPr lang="ro-RO" sz="2800" b="1" dirty="0" smtClean="0">
              <a:solidFill>
                <a:srgbClr val="002060"/>
              </a:solidFill>
              <a:effectLst>
                <a:outerShdw blurRad="38100" dist="38100" dir="2700000" algn="tl">
                  <a:srgbClr val="000000">
                    <a:alpha val="43137"/>
                  </a:srgbClr>
                </a:outerShdw>
              </a:effectLst>
              <a:latin typeface="Trebuchet MS" pitchFamily="34" charset="0"/>
            </a:endParaRPr>
          </a:p>
          <a:p>
            <a:pPr algn="ctr"/>
            <a:endParaRPr lang="ro-RO" sz="2800" b="1" dirty="0">
              <a:solidFill>
                <a:srgbClr val="002060"/>
              </a:solidFill>
              <a:effectLst>
                <a:outerShdw blurRad="38100" dist="38100" dir="2700000" algn="tl">
                  <a:srgbClr val="000000">
                    <a:alpha val="43137"/>
                  </a:srgbClr>
                </a:outerShdw>
              </a:effectLst>
              <a:latin typeface="Trebuchet MS" pitchFamily="34" charset="0"/>
            </a:endParaRPr>
          </a:p>
          <a:p>
            <a:pPr algn="ctr"/>
            <a:endParaRPr lang="ro-RO" sz="2800" b="1" dirty="0" smtClean="0">
              <a:solidFill>
                <a:srgbClr val="002060"/>
              </a:solidFill>
              <a:effectLst>
                <a:outerShdw blurRad="38100" dist="38100" dir="2700000" algn="tl">
                  <a:srgbClr val="000000">
                    <a:alpha val="43137"/>
                  </a:srgbClr>
                </a:outerShdw>
              </a:effectLst>
              <a:latin typeface="Trebuchet MS" pitchFamily="34" charset="0"/>
            </a:endParaRPr>
          </a:p>
          <a:p>
            <a:pPr algn="ctr"/>
            <a:endParaRPr lang="ro-RO" sz="2800" b="1" dirty="0">
              <a:solidFill>
                <a:srgbClr val="002060"/>
              </a:solidFill>
              <a:effectLst>
                <a:outerShdw blurRad="38100" dist="38100" dir="2700000" algn="tl">
                  <a:srgbClr val="000000">
                    <a:alpha val="43137"/>
                  </a:srgbClr>
                </a:outerShdw>
              </a:effectLst>
              <a:latin typeface="Trebuchet MS" pitchFamily="34" charset="0"/>
            </a:endParaRPr>
          </a:p>
          <a:p>
            <a:pPr algn="ctr"/>
            <a:endParaRPr lang="ro-RO" sz="2800" b="1" dirty="0" smtClean="0">
              <a:solidFill>
                <a:srgbClr val="002060"/>
              </a:solidFill>
              <a:effectLst>
                <a:outerShdw blurRad="38100" dist="38100" dir="2700000" algn="tl">
                  <a:srgbClr val="000000">
                    <a:alpha val="43137"/>
                  </a:srgbClr>
                </a:outerShdw>
              </a:effectLst>
              <a:latin typeface="Trebuchet MS" pitchFamily="34" charset="0"/>
            </a:endParaRPr>
          </a:p>
          <a:p>
            <a:pPr algn="ctr"/>
            <a:r>
              <a:rPr lang="ro-RO" b="1" dirty="0" smtClean="0">
                <a:solidFill>
                  <a:srgbClr val="002060"/>
                </a:solidFill>
                <a:effectLst>
                  <a:outerShdw blurRad="38100" dist="38100" dir="2700000" algn="tl">
                    <a:srgbClr val="000000">
                      <a:alpha val="43137"/>
                    </a:srgbClr>
                  </a:outerShdw>
                </a:effectLst>
                <a:latin typeface="Trebuchet MS" pitchFamily="34" charset="0"/>
                <a:hlinkClick r:id="rId4"/>
              </a:rPr>
              <a:t>www.interregrobg.eu</a:t>
            </a:r>
            <a:r>
              <a:rPr lang="ro-RO" b="1" dirty="0" smtClean="0">
                <a:solidFill>
                  <a:srgbClr val="002060"/>
                </a:solidFill>
                <a:effectLst>
                  <a:outerShdw blurRad="38100" dist="38100" dir="2700000" algn="tl">
                    <a:srgbClr val="000000">
                      <a:alpha val="43137"/>
                    </a:srgbClr>
                  </a:outerShdw>
                </a:effectLst>
                <a:latin typeface="Trebuchet MS" pitchFamily="34" charset="0"/>
              </a:rPr>
              <a:t> </a:t>
            </a:r>
            <a:endParaRPr lang="en-US"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4829708"/>
            <a:ext cx="2286000" cy="100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6"/>
          <a:stretch>
            <a:fillRect/>
          </a:stretch>
        </p:blipFill>
        <p:spPr>
          <a:xfrm>
            <a:off x="485774" y="369046"/>
            <a:ext cx="3420152" cy="902286"/>
          </a:xfrm>
          <a:prstGeom prst="rect">
            <a:avLst/>
          </a:prstGeom>
        </p:spPr>
      </p:pic>
      <p:pic>
        <p:nvPicPr>
          <p:cNvPr id="4" name="Picture 3"/>
          <p:cNvPicPr>
            <a:picLocks noChangeAspect="1"/>
          </p:cNvPicPr>
          <p:nvPr/>
        </p:nvPicPr>
        <p:blipFill>
          <a:blip r:embed="rId7"/>
          <a:stretch>
            <a:fillRect/>
          </a:stretch>
        </p:blipFill>
        <p:spPr>
          <a:xfrm>
            <a:off x="4058325" y="338139"/>
            <a:ext cx="1603387" cy="1170533"/>
          </a:xfrm>
          <a:prstGeom prst="rect">
            <a:avLst/>
          </a:prstGeom>
        </p:spPr>
      </p:pic>
      <p:pic>
        <p:nvPicPr>
          <p:cNvPr id="5" name="Picture 4"/>
          <p:cNvPicPr>
            <a:picLocks noChangeAspect="1"/>
          </p:cNvPicPr>
          <p:nvPr/>
        </p:nvPicPr>
        <p:blipFill>
          <a:blip r:embed="rId8"/>
          <a:stretch>
            <a:fillRect/>
          </a:stretch>
        </p:blipFill>
        <p:spPr>
          <a:xfrm>
            <a:off x="7696200" y="393300"/>
            <a:ext cx="963251" cy="944962"/>
          </a:xfrm>
          <a:prstGeom prst="rect">
            <a:avLst/>
          </a:prstGeom>
        </p:spPr>
      </p:pic>
    </p:spTree>
  </p:cSld>
  <p:clrMapOvr>
    <a:masterClrMapping/>
  </p:clrMapOvr>
  <p:transition advClick="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90600"/>
            <a:ext cx="7162800" cy="5334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676400"/>
            <a:ext cx="9144000" cy="5043487"/>
          </a:xfrm>
        </p:spPr>
        <p:txBody>
          <a:bodyPr/>
          <a:lstStyle/>
          <a:p>
            <a:pPr marL="457200" lvl="1" indent="0" algn="just">
              <a:buNone/>
            </a:pPr>
            <a:r>
              <a:rPr lang="en-GB" sz="2000" b="1" dirty="0">
                <a:latin typeface="Trebuchet MS" pitchFamily="34" charset="0"/>
              </a:rPr>
              <a:t>Considering that the initial Application Form has been evaluated and selected by the Monitoring Committee it is strongly advised that partners limit the number </a:t>
            </a:r>
            <a:r>
              <a:rPr lang="en-GB" sz="2000" b="1" dirty="0" smtClean="0">
                <a:latin typeface="Trebuchet MS" pitchFamily="34" charset="0"/>
              </a:rPr>
              <a:t>of changes </a:t>
            </a:r>
            <a:r>
              <a:rPr lang="en-GB" sz="2000" b="1" dirty="0">
                <a:latin typeface="Trebuchet MS" pitchFamily="34" charset="0"/>
              </a:rPr>
              <a:t>of a </a:t>
            </a:r>
            <a:r>
              <a:rPr lang="en-GB" sz="2000" b="1" dirty="0" smtClean="0">
                <a:latin typeface="Trebuchet MS" pitchFamily="34" charset="0"/>
              </a:rPr>
              <a:t>project</a:t>
            </a:r>
            <a:r>
              <a:rPr lang="en-GB" sz="2000" b="1" dirty="0">
                <a:latin typeface="Trebuchet MS" pitchFamily="34" charset="0"/>
              </a:rPr>
              <a:t>. </a:t>
            </a:r>
            <a:endParaRPr lang="en-GB" sz="2000" b="1" dirty="0" smtClean="0">
              <a:latin typeface="Trebuchet MS" pitchFamily="34" charset="0"/>
            </a:endParaRPr>
          </a:p>
          <a:p>
            <a:pPr marL="457200" lvl="1" indent="0" algn="just">
              <a:buNone/>
            </a:pPr>
            <a:endParaRPr lang="en-GB" sz="2000" b="1" dirty="0">
              <a:latin typeface="Trebuchet MS" pitchFamily="34" charset="0"/>
            </a:endParaRPr>
          </a:p>
          <a:p>
            <a:pPr marL="457200" lvl="1" indent="0" algn="just">
              <a:buNone/>
            </a:pPr>
            <a:r>
              <a:rPr lang="en-GB" sz="2000" dirty="0">
                <a:latin typeface="Trebuchet MS" pitchFamily="34" charset="0"/>
              </a:rPr>
              <a:t>Changes are classified in two categories</a:t>
            </a:r>
            <a:r>
              <a:rPr lang="en-GB" sz="2000" dirty="0" smtClean="0">
                <a:latin typeface="Trebuchet MS" pitchFamily="34" charset="0"/>
              </a:rPr>
              <a:t>:</a:t>
            </a:r>
          </a:p>
          <a:p>
            <a:pPr marL="457200" lvl="1" indent="0" algn="just">
              <a:buNone/>
            </a:pPr>
            <a:endParaRPr lang="en-GB" sz="2000" dirty="0">
              <a:latin typeface="Trebuchet MS" pitchFamily="34" charset="0"/>
            </a:endParaRPr>
          </a:p>
          <a:p>
            <a:pPr marL="457200" lvl="1" indent="0" algn="just">
              <a:buNone/>
            </a:pPr>
            <a:r>
              <a:rPr lang="en-GB" sz="2000" dirty="0">
                <a:latin typeface="Trebuchet MS" pitchFamily="34" charset="0"/>
              </a:rPr>
              <a:t>● Changes which do not require the signing of an addendum to the subsidy contract </a:t>
            </a:r>
            <a:r>
              <a:rPr lang="en-GB" sz="2000" dirty="0" smtClean="0">
                <a:latin typeface="Trebuchet MS" pitchFamily="34" charset="0"/>
              </a:rPr>
              <a:t>– Notifications (Subsidy contract art. 13 para. 7)</a:t>
            </a:r>
          </a:p>
          <a:p>
            <a:pPr marL="457200" lvl="1" indent="0" algn="just">
              <a:buNone/>
            </a:pPr>
            <a:endParaRPr lang="en-GB" sz="2000" dirty="0">
              <a:latin typeface="Trebuchet MS" pitchFamily="34" charset="0"/>
            </a:endParaRPr>
          </a:p>
          <a:p>
            <a:pPr marL="457200" lvl="1" indent="0" algn="just">
              <a:buNone/>
            </a:pPr>
            <a:r>
              <a:rPr lang="en-GB" sz="2000" dirty="0">
                <a:latin typeface="Trebuchet MS" pitchFamily="34" charset="0"/>
              </a:rPr>
              <a:t>● Changes which require the signing of an addendum to the subsidy </a:t>
            </a:r>
            <a:r>
              <a:rPr lang="en-GB" sz="2000" dirty="0" smtClean="0">
                <a:latin typeface="Trebuchet MS" pitchFamily="34" charset="0"/>
              </a:rPr>
              <a:t>contract (Subsidy </a:t>
            </a:r>
            <a:r>
              <a:rPr lang="en-GB" sz="2000" dirty="0">
                <a:latin typeface="Trebuchet MS" pitchFamily="34" charset="0"/>
              </a:rPr>
              <a:t>contract art. 13 para. 4</a:t>
            </a:r>
            <a:r>
              <a:rPr lang="en-GB" sz="2000" dirty="0" smtClean="0">
                <a:latin typeface="Trebuchet MS" pitchFamily="34" charset="0"/>
              </a:rPr>
              <a:t>)</a:t>
            </a:r>
            <a:endParaRPr lang="en-US" sz="2000" dirty="0" smtClean="0">
              <a:latin typeface="Trebuchet MS" pitchFamily="34" charset="0"/>
            </a:endParaRPr>
          </a:p>
        </p:txBody>
      </p:sp>
      <p:pic>
        <p:nvPicPr>
          <p:cNvPr id="3" name="Picture 2"/>
          <p:cNvPicPr>
            <a:picLocks noChangeAspect="1"/>
          </p:cNvPicPr>
          <p:nvPr/>
        </p:nvPicPr>
        <p:blipFill>
          <a:blip r:embed="rId3"/>
          <a:stretch>
            <a:fillRect/>
          </a:stretch>
        </p:blipFill>
        <p:spPr>
          <a:xfrm>
            <a:off x="381000" y="355014"/>
            <a:ext cx="2590800" cy="683491"/>
          </a:xfrm>
          <a:prstGeom prst="rect">
            <a:avLst/>
          </a:prstGeom>
        </p:spPr>
      </p:pic>
      <p:pic>
        <p:nvPicPr>
          <p:cNvPr id="4" name="Picture 3"/>
          <p:cNvPicPr>
            <a:picLocks noChangeAspect="1"/>
          </p:cNvPicPr>
          <p:nvPr/>
        </p:nvPicPr>
        <p:blipFill>
          <a:blip r:embed="rId4"/>
          <a:stretch>
            <a:fillRect/>
          </a:stretch>
        </p:blipFill>
        <p:spPr>
          <a:xfrm>
            <a:off x="215513" y="5975613"/>
            <a:ext cx="1489462" cy="655363"/>
          </a:xfrm>
          <a:prstGeom prst="rect">
            <a:avLst/>
          </a:prstGeom>
        </p:spPr>
      </p:pic>
      <p:pic>
        <p:nvPicPr>
          <p:cNvPr id="5" name="Picture 4"/>
          <p:cNvPicPr>
            <a:picLocks noChangeAspect="1"/>
          </p:cNvPicPr>
          <p:nvPr/>
        </p:nvPicPr>
        <p:blipFill>
          <a:blip r:embed="rId5"/>
          <a:stretch>
            <a:fillRect/>
          </a:stretch>
        </p:blipFill>
        <p:spPr>
          <a:xfrm>
            <a:off x="8168608" y="5943600"/>
            <a:ext cx="731583" cy="719390"/>
          </a:xfrm>
          <a:prstGeom prst="rect">
            <a:avLst/>
          </a:prstGeom>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923631"/>
            <a:ext cx="4495800" cy="622688"/>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204913"/>
            <a:ext cx="9144000" cy="5043487"/>
          </a:xfrm>
        </p:spPr>
        <p:txBody>
          <a:bodyPr/>
          <a:lstStyle/>
          <a:p>
            <a:pPr marL="457200" lvl="1" indent="0" algn="ctr">
              <a:buNone/>
            </a:pPr>
            <a:endParaRPr lang="en-GB" sz="2000" b="1" i="1" dirty="0" smtClean="0">
              <a:latin typeface="Trebuchet MS" pitchFamily="34" charset="0"/>
            </a:endParaRPr>
          </a:p>
          <a:p>
            <a:pPr marL="457200" lvl="1" indent="0" algn="ctr">
              <a:buNone/>
            </a:pPr>
            <a:r>
              <a:rPr lang="en-GB" sz="2000" b="1" i="1" dirty="0" smtClean="0">
                <a:latin typeface="Trebuchet MS" pitchFamily="34" charset="0"/>
              </a:rPr>
              <a:t>Notifications</a:t>
            </a:r>
          </a:p>
          <a:p>
            <a:pPr marL="457200" lvl="1" indent="0" algn="ctr">
              <a:buNone/>
            </a:pPr>
            <a:endParaRPr lang="en-GB" sz="1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Minor changes which do not alter in a significant way the approved Application Form may </a:t>
            </a:r>
            <a:r>
              <a:rPr lang="en-GB" sz="2000" dirty="0" smtClean="0">
                <a:latin typeface="Trebuchet MS" pitchFamily="34" charset="0"/>
              </a:rPr>
              <a:t>be performed </a:t>
            </a:r>
            <a:r>
              <a:rPr lang="en-GB" sz="2000" dirty="0">
                <a:latin typeface="Trebuchet MS" pitchFamily="34" charset="0"/>
              </a:rPr>
              <a:t>by means of a notification</a:t>
            </a:r>
            <a:r>
              <a:rPr lang="en-GB" sz="2000" dirty="0" smtClean="0">
                <a:latin typeface="Trebuchet MS" pitchFamily="34" charset="0"/>
              </a:rPr>
              <a:t>.</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The JS will </a:t>
            </a:r>
            <a:r>
              <a:rPr lang="en-GB" sz="2000" dirty="0" smtClean="0">
                <a:latin typeface="Trebuchet MS" pitchFamily="34" charset="0"/>
              </a:rPr>
              <a:t>analyse </a:t>
            </a:r>
            <a:r>
              <a:rPr lang="en-GB" sz="2000" dirty="0">
                <a:latin typeface="Trebuchet MS" pitchFamily="34" charset="0"/>
              </a:rPr>
              <a:t>the request in order to verify if it does </a:t>
            </a:r>
            <a:r>
              <a:rPr lang="en-GB" sz="2000" dirty="0" smtClean="0">
                <a:latin typeface="Trebuchet MS" pitchFamily="34" charset="0"/>
              </a:rPr>
              <a:t>not fall </a:t>
            </a:r>
            <a:r>
              <a:rPr lang="en-GB" sz="2000" dirty="0">
                <a:latin typeface="Trebuchet MS" pitchFamily="34" charset="0"/>
              </a:rPr>
              <a:t>under one of the cases for which an addendum to the subsidy </a:t>
            </a:r>
            <a:r>
              <a:rPr lang="en-GB" sz="2000" dirty="0" smtClean="0">
                <a:latin typeface="Trebuchet MS" pitchFamily="34" charset="0"/>
              </a:rPr>
              <a:t>contract </a:t>
            </a:r>
            <a:r>
              <a:rPr lang="en-GB" sz="2000" dirty="0">
                <a:latin typeface="Trebuchet MS" pitchFamily="34" charset="0"/>
              </a:rPr>
              <a:t>needs to be </a:t>
            </a:r>
            <a:r>
              <a:rPr lang="en-GB" sz="2000" dirty="0" smtClean="0">
                <a:latin typeface="Trebuchet MS" pitchFamily="34" charset="0"/>
              </a:rPr>
              <a:t>signed.</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Examples: </a:t>
            </a:r>
            <a:r>
              <a:rPr lang="en-GB" sz="2000" dirty="0" smtClean="0">
                <a:latin typeface="Trebuchet MS" pitchFamily="34" charset="0"/>
              </a:rPr>
              <a:t>contact </a:t>
            </a:r>
            <a:r>
              <a:rPr lang="en-GB" sz="2000" dirty="0">
                <a:latin typeface="Trebuchet MS" pitchFamily="34" charset="0"/>
              </a:rPr>
              <a:t>data </a:t>
            </a:r>
            <a:r>
              <a:rPr lang="en-GB" sz="2000" dirty="0" smtClean="0">
                <a:latin typeface="Trebuchet MS" pitchFamily="34" charset="0"/>
              </a:rPr>
              <a:t>change, change </a:t>
            </a:r>
            <a:r>
              <a:rPr lang="en-GB" sz="2000" dirty="0">
                <a:latin typeface="Trebuchet MS" pitchFamily="34" charset="0"/>
              </a:rPr>
              <a:t>of </a:t>
            </a:r>
            <a:r>
              <a:rPr lang="en-GB" sz="2000" dirty="0" smtClean="0">
                <a:latin typeface="Trebuchet MS" pitchFamily="34" charset="0"/>
              </a:rPr>
              <a:t>the Euro </a:t>
            </a:r>
            <a:r>
              <a:rPr lang="en-GB" sz="2000" dirty="0">
                <a:latin typeface="Trebuchet MS" pitchFamily="34" charset="0"/>
              </a:rPr>
              <a:t>bank account of the LB, </a:t>
            </a:r>
            <a:r>
              <a:rPr lang="en-GB" sz="2000" dirty="0" smtClean="0">
                <a:latin typeface="Trebuchet MS" pitchFamily="34" charset="0"/>
              </a:rPr>
              <a:t>modification </a:t>
            </a:r>
            <a:r>
              <a:rPr lang="en-GB" sz="2000" dirty="0">
                <a:latin typeface="Trebuchet MS" pitchFamily="34" charset="0"/>
              </a:rPr>
              <a:t>of the name of the </a:t>
            </a:r>
            <a:r>
              <a:rPr lang="en-GB" sz="2000" dirty="0" smtClean="0">
                <a:latin typeface="Trebuchet MS" pitchFamily="34" charset="0"/>
              </a:rPr>
              <a:t>beneficiary (without </a:t>
            </a:r>
            <a:r>
              <a:rPr lang="en-GB" sz="2000" dirty="0">
                <a:latin typeface="Trebuchet MS" pitchFamily="34" charset="0"/>
              </a:rPr>
              <a:t>changing the </a:t>
            </a:r>
            <a:r>
              <a:rPr lang="en-GB" sz="2000" dirty="0" smtClean="0">
                <a:latin typeface="Trebuchet MS" pitchFamily="34" charset="0"/>
              </a:rPr>
              <a:t>identification number </a:t>
            </a:r>
            <a:r>
              <a:rPr lang="en-GB" sz="2000" dirty="0">
                <a:latin typeface="Trebuchet MS" pitchFamily="34" charset="0"/>
              </a:rPr>
              <a:t>of the </a:t>
            </a:r>
            <a:r>
              <a:rPr lang="en-GB" sz="2000" dirty="0" smtClean="0">
                <a:latin typeface="Trebuchet MS" pitchFamily="34" charset="0"/>
              </a:rPr>
              <a:t>institution), minor </a:t>
            </a:r>
            <a:r>
              <a:rPr lang="en-GB" sz="2000" dirty="0">
                <a:latin typeface="Trebuchet MS" pitchFamily="34" charset="0"/>
              </a:rPr>
              <a:t>changes in the application form, </a:t>
            </a:r>
            <a:r>
              <a:rPr lang="en-GB" sz="2000" dirty="0" smtClean="0">
                <a:latin typeface="Trebuchet MS" pitchFamily="34" charset="0"/>
              </a:rPr>
              <a:t>material </a:t>
            </a:r>
            <a:r>
              <a:rPr lang="en-GB" sz="2000" dirty="0">
                <a:latin typeface="Trebuchet MS" pitchFamily="34" charset="0"/>
              </a:rPr>
              <a:t>errors in the text of the </a:t>
            </a:r>
            <a:r>
              <a:rPr lang="en-GB" sz="2000" dirty="0" smtClean="0">
                <a:latin typeface="Trebuchet MS" pitchFamily="34" charset="0"/>
              </a:rPr>
              <a:t>contract, etc.</a:t>
            </a:r>
            <a:endParaRPr lang="en-GB" sz="2000" dirty="0">
              <a:latin typeface="Trebuchet MS" pitchFamily="34" charset="0"/>
            </a:endParaRPr>
          </a:p>
        </p:txBody>
      </p:sp>
      <p:pic>
        <p:nvPicPr>
          <p:cNvPr id="3" name="Picture 2"/>
          <p:cNvPicPr>
            <a:picLocks noChangeAspect="1"/>
          </p:cNvPicPr>
          <p:nvPr/>
        </p:nvPicPr>
        <p:blipFill>
          <a:blip r:embed="rId3"/>
          <a:stretch>
            <a:fillRect/>
          </a:stretch>
        </p:blipFill>
        <p:spPr>
          <a:xfrm>
            <a:off x="8221917" y="5888705"/>
            <a:ext cx="731583" cy="719390"/>
          </a:xfrm>
          <a:prstGeom prst="rect">
            <a:avLst/>
          </a:prstGeom>
        </p:spPr>
      </p:pic>
      <p:pic>
        <p:nvPicPr>
          <p:cNvPr id="4" name="Picture 3"/>
          <p:cNvPicPr>
            <a:picLocks noChangeAspect="1"/>
          </p:cNvPicPr>
          <p:nvPr/>
        </p:nvPicPr>
        <p:blipFill>
          <a:blip r:embed="rId4"/>
          <a:stretch>
            <a:fillRect/>
          </a:stretch>
        </p:blipFill>
        <p:spPr>
          <a:xfrm>
            <a:off x="304800" y="6019800"/>
            <a:ext cx="1493649" cy="658425"/>
          </a:xfrm>
          <a:prstGeom prst="rect">
            <a:avLst/>
          </a:prstGeom>
        </p:spPr>
      </p:pic>
      <p:pic>
        <p:nvPicPr>
          <p:cNvPr id="5" name="Picture 4"/>
          <p:cNvPicPr>
            <a:picLocks noChangeAspect="1"/>
          </p:cNvPicPr>
          <p:nvPr/>
        </p:nvPicPr>
        <p:blipFill>
          <a:blip r:embed="rId5"/>
          <a:stretch>
            <a:fillRect/>
          </a:stretch>
        </p:blipFill>
        <p:spPr>
          <a:xfrm>
            <a:off x="323850" y="337251"/>
            <a:ext cx="2591025" cy="682811"/>
          </a:xfrm>
          <a:prstGeom prst="rect">
            <a:avLst/>
          </a:prstGeom>
        </p:spPr>
      </p:pic>
    </p:spTree>
    <p:extLst>
      <p:ext uri="{BB962C8B-B14F-4D97-AF65-F5344CB8AC3E}">
        <p14:creationId xmlns:p14="http://schemas.microsoft.com/office/powerpoint/2010/main" val="5964991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990600"/>
            <a:ext cx="4572000" cy="561723"/>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204913"/>
            <a:ext cx="9144000" cy="5043487"/>
          </a:xfrm>
        </p:spPr>
        <p:txBody>
          <a:bodyPr/>
          <a:lstStyle/>
          <a:p>
            <a:pPr marL="457200" lvl="1" indent="0" algn="ctr">
              <a:buNone/>
            </a:pPr>
            <a:endParaRPr lang="en-GB" sz="2000" b="1" i="1" dirty="0" smtClean="0">
              <a:latin typeface="Trebuchet MS" pitchFamily="34" charset="0"/>
            </a:endParaRPr>
          </a:p>
          <a:p>
            <a:pPr marL="457200" lvl="1" indent="0" algn="ctr">
              <a:buNone/>
            </a:pPr>
            <a:r>
              <a:rPr lang="en-GB" sz="2000" b="1" i="1" dirty="0" smtClean="0">
                <a:latin typeface="Trebuchet MS" pitchFamily="34" charset="0"/>
              </a:rPr>
              <a:t>Addenda</a:t>
            </a:r>
          </a:p>
          <a:p>
            <a:pPr marL="457200" lvl="1" indent="0" algn="ctr">
              <a:buNone/>
            </a:pPr>
            <a:endParaRPr lang="en-GB" sz="105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Changes which have a major impact on the approved Application Form shall require the signing </a:t>
            </a:r>
            <a:r>
              <a:rPr lang="en-GB" sz="2000" dirty="0" smtClean="0">
                <a:latin typeface="Trebuchet MS" pitchFamily="34" charset="0"/>
              </a:rPr>
              <a:t>of addendum </a:t>
            </a:r>
            <a:r>
              <a:rPr lang="en-GB" sz="2000" dirty="0">
                <a:latin typeface="Trebuchet MS" pitchFamily="34" charset="0"/>
              </a:rPr>
              <a:t>to the contract</a:t>
            </a:r>
            <a:r>
              <a:rPr lang="en-GB" sz="2000" dirty="0" smtClean="0">
                <a:latin typeface="Trebuchet MS" pitchFamily="34" charset="0"/>
              </a:rPr>
              <a:t>.</a:t>
            </a:r>
          </a:p>
          <a:p>
            <a:pPr lvl="1" algn="just">
              <a:buFont typeface="Arial" panose="020B0604020202020204" pitchFamily="34" charset="0"/>
              <a:buChar char="•"/>
            </a:pPr>
            <a:endParaRPr lang="en-GB" sz="105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Beneficiaries should </a:t>
            </a:r>
            <a:r>
              <a:rPr lang="en-GB" sz="2000" dirty="0">
                <a:latin typeface="Trebuchet MS" pitchFamily="34" charset="0"/>
              </a:rPr>
              <a:t>try to limit these </a:t>
            </a:r>
            <a:r>
              <a:rPr lang="en-GB" sz="2000" dirty="0" smtClean="0">
                <a:latin typeface="Trebuchet MS" pitchFamily="34" charset="0"/>
              </a:rPr>
              <a:t>changes as </a:t>
            </a:r>
            <a:r>
              <a:rPr lang="en-GB" sz="2000" dirty="0">
                <a:latin typeface="Trebuchet MS" pitchFamily="34" charset="0"/>
              </a:rPr>
              <a:t>much as possible, as they usually alter the initial financing conditions.</a:t>
            </a:r>
          </a:p>
          <a:p>
            <a:pPr lvl="1" algn="just">
              <a:buFont typeface="Arial" panose="020B0604020202020204" pitchFamily="34" charset="0"/>
              <a:buChar char="•"/>
            </a:pPr>
            <a:endParaRPr lang="en-GB" sz="1050" dirty="0">
              <a:latin typeface="Trebuchet MS" pitchFamily="34" charset="0"/>
            </a:endParaRPr>
          </a:p>
          <a:p>
            <a:pPr lvl="1" algn="just">
              <a:buFont typeface="Arial" panose="020B0604020202020204" pitchFamily="34" charset="0"/>
              <a:buChar char="•"/>
            </a:pPr>
            <a:r>
              <a:rPr lang="en-GB" sz="2000" dirty="0">
                <a:latin typeface="Trebuchet MS" pitchFamily="34" charset="0"/>
              </a:rPr>
              <a:t>Depending on their type, they can be approved either by the </a:t>
            </a:r>
            <a:r>
              <a:rPr lang="en-GB" sz="2000" dirty="0" smtClean="0">
                <a:latin typeface="Trebuchet MS" pitchFamily="34" charset="0"/>
              </a:rPr>
              <a:t>Managing Authority </a:t>
            </a:r>
            <a:r>
              <a:rPr lang="en-GB" sz="2000" dirty="0">
                <a:latin typeface="Trebuchet MS" pitchFamily="34" charset="0"/>
              </a:rPr>
              <a:t>or </a:t>
            </a:r>
            <a:r>
              <a:rPr lang="en-GB" sz="2000" dirty="0" smtClean="0">
                <a:latin typeface="Trebuchet MS" pitchFamily="34" charset="0"/>
              </a:rPr>
              <a:t>by </a:t>
            </a:r>
            <a:r>
              <a:rPr lang="en-GB" sz="2000" dirty="0">
                <a:latin typeface="Trebuchet MS" pitchFamily="34" charset="0"/>
              </a:rPr>
              <a:t>the Monitoring Committee</a:t>
            </a:r>
            <a:r>
              <a:rPr lang="en-GB" sz="2000" dirty="0" smtClean="0">
                <a:latin typeface="Trebuchet MS" pitchFamily="34" charset="0"/>
              </a:rPr>
              <a:t>.</a:t>
            </a:r>
          </a:p>
          <a:p>
            <a:pPr lvl="1" algn="just">
              <a:buFont typeface="Arial" panose="020B0604020202020204" pitchFamily="34" charset="0"/>
              <a:buChar char="•"/>
            </a:pPr>
            <a:endParaRPr lang="en-GB" sz="1000" dirty="0">
              <a:latin typeface="Trebuchet MS" pitchFamily="34" charset="0"/>
            </a:endParaRPr>
          </a:p>
          <a:p>
            <a:pPr lvl="1" algn="just">
              <a:buFont typeface="Arial" panose="020B0604020202020204" pitchFamily="34" charset="0"/>
              <a:buChar char="•"/>
            </a:pPr>
            <a:r>
              <a:rPr lang="en-GB" sz="2000" dirty="0">
                <a:latin typeface="Trebuchet MS" pitchFamily="34" charset="0"/>
              </a:rPr>
              <a:t>Examples: </a:t>
            </a:r>
            <a:r>
              <a:rPr lang="en-GB" sz="2000" dirty="0" smtClean="0">
                <a:latin typeface="Trebuchet MS" pitchFamily="34" charset="0"/>
              </a:rPr>
              <a:t>changes </a:t>
            </a:r>
            <a:r>
              <a:rPr lang="en-GB" sz="2000" dirty="0">
                <a:latin typeface="Trebuchet MS" pitchFamily="34" charset="0"/>
              </a:rPr>
              <a:t>in the project partner organizations, </a:t>
            </a:r>
            <a:r>
              <a:rPr lang="en-GB" sz="2000" dirty="0" smtClean="0">
                <a:latin typeface="Trebuchet MS" pitchFamily="34" charset="0"/>
              </a:rPr>
              <a:t>changes </a:t>
            </a:r>
            <a:r>
              <a:rPr lang="en-GB" sz="2000" dirty="0">
                <a:latin typeface="Trebuchet MS" pitchFamily="34" charset="0"/>
              </a:rPr>
              <a:t>in the partnership, </a:t>
            </a:r>
            <a:r>
              <a:rPr lang="en-GB" sz="2000" dirty="0" smtClean="0">
                <a:latin typeface="Trebuchet MS" pitchFamily="34" charset="0"/>
              </a:rPr>
              <a:t>reallocation </a:t>
            </a:r>
            <a:r>
              <a:rPr lang="en-GB" sz="2000" dirty="0">
                <a:latin typeface="Trebuchet MS" pitchFamily="34" charset="0"/>
              </a:rPr>
              <a:t>of funds between budgetary chapters </a:t>
            </a:r>
            <a:r>
              <a:rPr lang="en-GB" sz="2000" dirty="0" smtClean="0">
                <a:latin typeface="Trebuchet MS" pitchFamily="34" charset="0"/>
              </a:rPr>
              <a:t>(only in </a:t>
            </a:r>
            <a:r>
              <a:rPr lang="en-GB" sz="2000" dirty="0">
                <a:latin typeface="Trebuchet MS" pitchFamily="34" charset="0"/>
              </a:rPr>
              <a:t>exceptional and duly justified cases), </a:t>
            </a:r>
            <a:r>
              <a:rPr lang="en-GB" sz="2000" dirty="0" smtClean="0">
                <a:latin typeface="Trebuchet MS" pitchFamily="34" charset="0"/>
              </a:rPr>
              <a:t>major </a:t>
            </a:r>
            <a:r>
              <a:rPr lang="en-GB" sz="2000" dirty="0">
                <a:latin typeface="Trebuchet MS" pitchFamily="34" charset="0"/>
              </a:rPr>
              <a:t>changes in the Application </a:t>
            </a:r>
            <a:r>
              <a:rPr lang="en-GB" sz="2000" dirty="0" smtClean="0">
                <a:latin typeface="Trebuchet MS" pitchFamily="34" charset="0"/>
              </a:rPr>
              <a:t>Form, etc.</a:t>
            </a:r>
          </a:p>
        </p:txBody>
      </p:sp>
      <p:pic>
        <p:nvPicPr>
          <p:cNvPr id="3" name="Picture 2"/>
          <p:cNvPicPr>
            <a:picLocks noChangeAspect="1"/>
          </p:cNvPicPr>
          <p:nvPr/>
        </p:nvPicPr>
        <p:blipFill>
          <a:blip r:embed="rId3"/>
          <a:stretch>
            <a:fillRect/>
          </a:stretch>
        </p:blipFill>
        <p:spPr>
          <a:xfrm>
            <a:off x="8168608" y="6019800"/>
            <a:ext cx="731583" cy="719390"/>
          </a:xfrm>
          <a:prstGeom prst="rect">
            <a:avLst/>
          </a:prstGeom>
        </p:spPr>
      </p:pic>
      <p:pic>
        <p:nvPicPr>
          <p:cNvPr id="4" name="Picture 3"/>
          <p:cNvPicPr>
            <a:picLocks noChangeAspect="1"/>
          </p:cNvPicPr>
          <p:nvPr/>
        </p:nvPicPr>
        <p:blipFill>
          <a:blip r:embed="rId4"/>
          <a:stretch>
            <a:fillRect/>
          </a:stretch>
        </p:blipFill>
        <p:spPr>
          <a:xfrm>
            <a:off x="304800" y="6019800"/>
            <a:ext cx="1493649" cy="658425"/>
          </a:xfrm>
          <a:prstGeom prst="rect">
            <a:avLst/>
          </a:prstGeom>
        </p:spPr>
      </p:pic>
      <p:pic>
        <p:nvPicPr>
          <p:cNvPr id="5" name="Picture 4"/>
          <p:cNvPicPr>
            <a:picLocks noChangeAspect="1"/>
          </p:cNvPicPr>
          <p:nvPr/>
        </p:nvPicPr>
        <p:blipFill>
          <a:blip r:embed="rId5"/>
          <a:stretch>
            <a:fillRect/>
          </a:stretch>
        </p:blipFill>
        <p:spPr>
          <a:xfrm>
            <a:off x="342900" y="307789"/>
            <a:ext cx="2591025" cy="682811"/>
          </a:xfrm>
          <a:prstGeom prst="rect">
            <a:avLst/>
          </a:prstGeom>
        </p:spPr>
      </p:pic>
    </p:spTree>
    <p:extLst>
      <p:ext uri="{BB962C8B-B14F-4D97-AF65-F5344CB8AC3E}">
        <p14:creationId xmlns:p14="http://schemas.microsoft.com/office/powerpoint/2010/main" val="199522981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980822"/>
            <a:ext cx="4648200" cy="6858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295400"/>
            <a:ext cx="9144000" cy="5043487"/>
          </a:xfrm>
        </p:spPr>
        <p:txBody>
          <a:bodyPr/>
          <a:lstStyle/>
          <a:p>
            <a:pPr marL="457200" lvl="1" indent="0" algn="ctr">
              <a:buNone/>
            </a:pPr>
            <a:endParaRPr lang="en-GB" sz="2000" b="1" i="1" dirty="0" smtClean="0">
              <a:latin typeface="Trebuchet MS" pitchFamily="34" charset="0"/>
            </a:endParaRPr>
          </a:p>
          <a:p>
            <a:pPr marL="457200" lvl="1" indent="0" algn="ctr">
              <a:buNone/>
            </a:pPr>
            <a:endParaRPr lang="en-GB" sz="2000" dirty="0" smtClean="0">
              <a:latin typeface="Trebuchet MS" pitchFamily="34" charset="0"/>
            </a:endParaRPr>
          </a:p>
          <a:p>
            <a:pPr lvl="1" algn="just">
              <a:buFont typeface="Arial" panose="020B0604020202020204" pitchFamily="34" charset="0"/>
              <a:buChar char="•"/>
            </a:pPr>
            <a:r>
              <a:rPr lang="en-GB" sz="2000" dirty="0" smtClean="0">
                <a:latin typeface="Trebuchet MS" pitchFamily="34" charset="0"/>
              </a:rPr>
              <a:t>A request for modification should </a:t>
            </a:r>
            <a:r>
              <a:rPr lang="en-GB" sz="2000" dirty="0">
                <a:latin typeface="Trebuchet MS" pitchFamily="34" charset="0"/>
              </a:rPr>
              <a:t>be submitted to the JS with minimum 30 days before they intend to produce effects</a:t>
            </a:r>
            <a:r>
              <a:rPr lang="en-GB" sz="2000" dirty="0" smtClean="0">
                <a:latin typeface="Trebuchet MS" pitchFamily="34" charset="0"/>
              </a:rPr>
              <a:t>.</a:t>
            </a:r>
          </a:p>
          <a:p>
            <a:pPr lvl="1" algn="just">
              <a:buFont typeface="Arial" panose="020B0604020202020204" pitchFamily="34" charset="0"/>
              <a:buChar char="•"/>
            </a:pPr>
            <a:endParaRPr lang="en-GB" sz="200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The last </a:t>
            </a:r>
            <a:r>
              <a:rPr lang="en-GB" sz="2000" dirty="0">
                <a:latin typeface="Trebuchet MS" pitchFamily="34" charset="0"/>
              </a:rPr>
              <a:t>request for modification should be submitted no later than 2 months before the end date </a:t>
            </a:r>
            <a:r>
              <a:rPr lang="en-GB" sz="2000" dirty="0" smtClean="0">
                <a:latin typeface="Trebuchet MS" pitchFamily="34" charset="0"/>
              </a:rPr>
              <a:t>of the </a:t>
            </a:r>
            <a:r>
              <a:rPr lang="en-GB" sz="2000" dirty="0">
                <a:latin typeface="Trebuchet MS" pitchFamily="34" charset="0"/>
              </a:rPr>
              <a:t>implementation period</a:t>
            </a:r>
            <a:r>
              <a:rPr lang="en-GB" sz="2000" dirty="0" smtClean="0">
                <a:latin typeface="Trebuchet MS" pitchFamily="34" charset="0"/>
              </a:rPr>
              <a:t>.</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The requests for modification have to be submitted by the LB to </a:t>
            </a:r>
            <a:r>
              <a:rPr lang="en-GB" sz="2000" dirty="0" smtClean="0">
                <a:latin typeface="Trebuchet MS" pitchFamily="34" charset="0"/>
              </a:rPr>
              <a:t>the JS</a:t>
            </a:r>
            <a:r>
              <a:rPr lang="en-GB" sz="2000" dirty="0">
                <a:latin typeface="Trebuchet MS" pitchFamily="34" charset="0"/>
              </a:rPr>
              <a:t>. Therefore, take also into consideration the time necessary for the LB to compile the </a:t>
            </a:r>
            <a:r>
              <a:rPr lang="en-GB" sz="2000" dirty="0" smtClean="0">
                <a:latin typeface="Trebuchet MS" pitchFamily="34" charset="0"/>
              </a:rPr>
              <a:t>requests for </a:t>
            </a:r>
            <a:r>
              <a:rPr lang="en-GB" sz="2000" dirty="0">
                <a:latin typeface="Trebuchet MS" pitchFamily="34" charset="0"/>
              </a:rPr>
              <a:t>modification received from the project partners.</a:t>
            </a:r>
          </a:p>
        </p:txBody>
      </p:sp>
      <p:pic>
        <p:nvPicPr>
          <p:cNvPr id="3" name="Picture 2"/>
          <p:cNvPicPr>
            <a:picLocks noChangeAspect="1"/>
          </p:cNvPicPr>
          <p:nvPr/>
        </p:nvPicPr>
        <p:blipFill>
          <a:blip r:embed="rId3"/>
          <a:stretch>
            <a:fillRect/>
          </a:stretch>
        </p:blipFill>
        <p:spPr>
          <a:xfrm>
            <a:off x="8168608" y="5943600"/>
            <a:ext cx="731583" cy="719390"/>
          </a:xfrm>
          <a:prstGeom prst="rect">
            <a:avLst/>
          </a:prstGeom>
        </p:spPr>
      </p:pic>
      <p:pic>
        <p:nvPicPr>
          <p:cNvPr id="4" name="Picture 3"/>
          <p:cNvPicPr>
            <a:picLocks noChangeAspect="1"/>
          </p:cNvPicPr>
          <p:nvPr/>
        </p:nvPicPr>
        <p:blipFill>
          <a:blip r:embed="rId4"/>
          <a:stretch>
            <a:fillRect/>
          </a:stretch>
        </p:blipFill>
        <p:spPr>
          <a:xfrm>
            <a:off x="304800" y="6004565"/>
            <a:ext cx="1493649" cy="658425"/>
          </a:xfrm>
          <a:prstGeom prst="rect">
            <a:avLst/>
          </a:prstGeom>
        </p:spPr>
      </p:pic>
      <p:pic>
        <p:nvPicPr>
          <p:cNvPr id="5" name="Picture 4"/>
          <p:cNvPicPr>
            <a:picLocks noChangeAspect="1"/>
          </p:cNvPicPr>
          <p:nvPr/>
        </p:nvPicPr>
        <p:blipFill>
          <a:blip r:embed="rId5"/>
          <a:stretch>
            <a:fillRect/>
          </a:stretch>
        </p:blipFill>
        <p:spPr>
          <a:xfrm>
            <a:off x="381000" y="298011"/>
            <a:ext cx="2591025" cy="682811"/>
          </a:xfrm>
          <a:prstGeom prst="rect">
            <a:avLst/>
          </a:prstGeom>
        </p:spPr>
      </p:pic>
    </p:spTree>
    <p:extLst>
      <p:ext uri="{BB962C8B-B14F-4D97-AF65-F5344CB8AC3E}">
        <p14:creationId xmlns:p14="http://schemas.microsoft.com/office/powerpoint/2010/main" val="396103557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4724400" cy="6096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937318"/>
            <a:ext cx="9144000" cy="4830069"/>
          </a:xfrm>
        </p:spPr>
        <p:txBody>
          <a:bodyPr/>
          <a:lstStyle/>
          <a:p>
            <a:pPr marL="457200" lvl="1" indent="0" algn="ctr">
              <a:buNone/>
            </a:pPr>
            <a:endParaRPr lang="en-GB" sz="2000" b="1" i="1" dirty="0" smtClean="0">
              <a:latin typeface="Trebuchet MS" pitchFamily="34" charset="0"/>
            </a:endParaRPr>
          </a:p>
          <a:p>
            <a:pPr marL="457200" lvl="1" indent="0" algn="ctr">
              <a:buNone/>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All addenda and notifications will be requested by the Lead Beneficiaries to the JS in hard copy (written form) and only after the approval on paper the documents related to the approved contract amendment will be uploaded in </a:t>
            </a:r>
            <a:r>
              <a:rPr lang="en-GB" sz="2000" dirty="0" smtClean="0">
                <a:latin typeface="Trebuchet MS" pitchFamily="34" charset="0"/>
              </a:rPr>
              <a:t>the e-MS </a:t>
            </a:r>
            <a:r>
              <a:rPr lang="en-GB" sz="2000" dirty="0">
                <a:latin typeface="Trebuchet MS" pitchFamily="34" charset="0"/>
              </a:rPr>
              <a:t>by the Lead Beneficiary in maximum 3 working days in section “Attachment</a:t>
            </a:r>
            <a:r>
              <a:rPr lang="en-GB" sz="2000" dirty="0" smtClean="0">
                <a:latin typeface="Trebuchet MS" pitchFamily="34" charset="0"/>
              </a:rPr>
              <a:t>”.</a:t>
            </a:r>
          </a:p>
          <a:p>
            <a:pPr lvl="1" algn="just">
              <a:buFont typeface="Arial" panose="020B0604020202020204" pitchFamily="34" charset="0"/>
              <a:buChar char="•"/>
            </a:pPr>
            <a:endParaRPr lang="en-GB" sz="100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All related </a:t>
            </a:r>
            <a:r>
              <a:rPr lang="en-GB" sz="2000" dirty="0">
                <a:latin typeface="Trebuchet MS" pitchFamily="34" charset="0"/>
              </a:rPr>
              <a:t>modifications will be operated in the system by the Lead Beneficiary (through “</a:t>
            </a:r>
            <a:r>
              <a:rPr lang="en-GB" sz="2000" dirty="0" smtClean="0">
                <a:latin typeface="Trebuchet MS" pitchFamily="34" charset="0"/>
              </a:rPr>
              <a:t>Modification Request</a:t>
            </a:r>
            <a:r>
              <a:rPr lang="en-GB" sz="2000" dirty="0">
                <a:latin typeface="Trebuchet MS" pitchFamily="34" charset="0"/>
              </a:rPr>
              <a:t>”) in maximum 3 working days after the approval on </a:t>
            </a:r>
            <a:r>
              <a:rPr lang="en-GB" sz="2000" dirty="0" smtClean="0">
                <a:latin typeface="Trebuchet MS" pitchFamily="34" charset="0"/>
              </a:rPr>
              <a:t>paper. </a:t>
            </a:r>
          </a:p>
          <a:p>
            <a:pPr lvl="1" algn="just">
              <a:buFont typeface="Arial" panose="020B0604020202020204" pitchFamily="34" charset="0"/>
              <a:buChar char="•"/>
            </a:pPr>
            <a:endParaRPr lang="en-GB" sz="1000" dirty="0" smtClean="0">
              <a:latin typeface="Trebuchet MS" pitchFamily="34" charset="0"/>
            </a:endParaRPr>
          </a:p>
          <a:p>
            <a:pPr lvl="1" algn="just">
              <a:buFont typeface="Arial" panose="020B0604020202020204" pitchFamily="34" charset="0"/>
              <a:buChar char="•"/>
            </a:pPr>
            <a:r>
              <a:rPr lang="en-GB" sz="2000" dirty="0" smtClean="0">
                <a:latin typeface="Trebuchet MS" pitchFamily="34" charset="0"/>
              </a:rPr>
              <a:t>In case beneficiaries </a:t>
            </a:r>
            <a:r>
              <a:rPr lang="en-GB" sz="2000" dirty="0">
                <a:latin typeface="Trebuchet MS" pitchFamily="34" charset="0"/>
              </a:rPr>
              <a:t>have a Partner/Project Report in progress in the system and the approved </a:t>
            </a:r>
            <a:r>
              <a:rPr lang="en-GB" sz="2000" dirty="0" smtClean="0">
                <a:latin typeface="Trebuchet MS" pitchFamily="34" charset="0"/>
              </a:rPr>
              <a:t>contract modifications </a:t>
            </a:r>
            <a:r>
              <a:rPr lang="en-GB" sz="2000" dirty="0">
                <a:latin typeface="Trebuchet MS" pitchFamily="34" charset="0"/>
              </a:rPr>
              <a:t>have no impact on the reporting for the current reporting period, </a:t>
            </a:r>
            <a:r>
              <a:rPr lang="en-GB" sz="2000" dirty="0" smtClean="0">
                <a:latin typeface="Trebuchet MS" pitchFamily="34" charset="0"/>
              </a:rPr>
              <a:t>the LB may ask the JS the extension of the deadline.</a:t>
            </a:r>
          </a:p>
        </p:txBody>
      </p:sp>
      <p:pic>
        <p:nvPicPr>
          <p:cNvPr id="3" name="Picture 2"/>
          <p:cNvPicPr>
            <a:picLocks noChangeAspect="1"/>
          </p:cNvPicPr>
          <p:nvPr/>
        </p:nvPicPr>
        <p:blipFill>
          <a:blip r:embed="rId3"/>
          <a:stretch>
            <a:fillRect/>
          </a:stretch>
        </p:blipFill>
        <p:spPr>
          <a:xfrm>
            <a:off x="8168608" y="5867400"/>
            <a:ext cx="731583" cy="719390"/>
          </a:xfrm>
          <a:prstGeom prst="rect">
            <a:avLst/>
          </a:prstGeom>
        </p:spPr>
      </p:pic>
      <p:pic>
        <p:nvPicPr>
          <p:cNvPr id="4" name="Picture 3"/>
          <p:cNvPicPr>
            <a:picLocks noChangeAspect="1"/>
          </p:cNvPicPr>
          <p:nvPr/>
        </p:nvPicPr>
        <p:blipFill>
          <a:blip r:embed="rId4"/>
          <a:stretch>
            <a:fillRect/>
          </a:stretch>
        </p:blipFill>
        <p:spPr>
          <a:xfrm>
            <a:off x="304800" y="6009674"/>
            <a:ext cx="1493649" cy="658425"/>
          </a:xfrm>
          <a:prstGeom prst="rect">
            <a:avLst/>
          </a:prstGeom>
        </p:spPr>
      </p:pic>
      <p:pic>
        <p:nvPicPr>
          <p:cNvPr id="5" name="Picture 4"/>
          <p:cNvPicPr>
            <a:picLocks noChangeAspect="1"/>
          </p:cNvPicPr>
          <p:nvPr/>
        </p:nvPicPr>
        <p:blipFill>
          <a:blip r:embed="rId5"/>
          <a:stretch>
            <a:fillRect/>
          </a:stretch>
        </p:blipFill>
        <p:spPr>
          <a:xfrm>
            <a:off x="381000" y="254507"/>
            <a:ext cx="2591025" cy="682811"/>
          </a:xfrm>
          <a:prstGeom prst="rect">
            <a:avLst/>
          </a:prstGeom>
        </p:spPr>
      </p:pic>
    </p:spTree>
    <p:extLst>
      <p:ext uri="{BB962C8B-B14F-4D97-AF65-F5344CB8AC3E}">
        <p14:creationId xmlns:p14="http://schemas.microsoft.com/office/powerpoint/2010/main" val="2346884403"/>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8927</TotalTime>
  <Words>526</Words>
  <Application>Microsoft Office PowerPoint</Application>
  <PresentationFormat>On-screen Show (4:3)</PresentationFormat>
  <Paragraphs>54</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Times New Roman</vt:lpstr>
      <vt:lpstr>Trebuchet MS</vt:lpstr>
      <vt:lpstr>Verdana</vt:lpstr>
      <vt:lpstr>Office Theme</vt:lpstr>
      <vt:lpstr>PowerPoint Presentation</vt:lpstr>
      <vt:lpstr>Contract modifications</vt:lpstr>
      <vt:lpstr>Contract modifications</vt:lpstr>
      <vt:lpstr>Contract modifications</vt:lpstr>
      <vt:lpstr>Contract modifications</vt:lpstr>
      <vt:lpstr>Contract modifications</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870</cp:revision>
  <cp:lastPrinted>2017-04-10T06:37:52Z</cp:lastPrinted>
  <dcterms:created xsi:type="dcterms:W3CDTF">2007-11-21T13:10:07Z</dcterms:created>
  <dcterms:modified xsi:type="dcterms:W3CDTF">2018-06-26T12:36:19Z</dcterms:modified>
</cp:coreProperties>
</file>